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406" r:id="rId4"/>
    <p:sldId id="411" r:id="rId5"/>
    <p:sldId id="422" r:id="rId6"/>
    <p:sldId id="412" r:id="rId7"/>
    <p:sldId id="413" r:id="rId8"/>
    <p:sldId id="414" r:id="rId9"/>
    <p:sldId id="415" r:id="rId10"/>
    <p:sldId id="417" r:id="rId11"/>
    <p:sldId id="420" r:id="rId12"/>
    <p:sldId id="419" r:id="rId13"/>
    <p:sldId id="418" r:id="rId14"/>
    <p:sldId id="421" r:id="rId15"/>
    <p:sldId id="409" r:id="rId16"/>
    <p:sldId id="410" r:id="rId17"/>
    <p:sldId id="423" r:id="rId18"/>
    <p:sldId id="424" r:id="rId19"/>
    <p:sldId id="425" r:id="rId20"/>
    <p:sldId id="426" r:id="rId21"/>
    <p:sldId id="427" r:id="rId22"/>
    <p:sldId id="430" r:id="rId23"/>
    <p:sldId id="434" r:id="rId24"/>
    <p:sldId id="431" r:id="rId25"/>
    <p:sldId id="433" r:id="rId26"/>
    <p:sldId id="452" r:id="rId27"/>
    <p:sldId id="446" r:id="rId28"/>
    <p:sldId id="447" r:id="rId29"/>
    <p:sldId id="448" r:id="rId30"/>
    <p:sldId id="453" r:id="rId31"/>
    <p:sldId id="475" r:id="rId32"/>
    <p:sldId id="466" r:id="rId33"/>
    <p:sldId id="428" r:id="rId34"/>
    <p:sldId id="435" r:id="rId35"/>
    <p:sldId id="436" r:id="rId36"/>
    <p:sldId id="437" r:id="rId37"/>
    <p:sldId id="438" r:id="rId38"/>
    <p:sldId id="439" r:id="rId39"/>
    <p:sldId id="440" r:id="rId40"/>
    <p:sldId id="456" r:id="rId41"/>
    <p:sldId id="457" r:id="rId42"/>
    <p:sldId id="458" r:id="rId43"/>
    <p:sldId id="442" r:id="rId44"/>
    <p:sldId id="441" r:id="rId45"/>
    <p:sldId id="443" r:id="rId46"/>
    <p:sldId id="449" r:id="rId47"/>
    <p:sldId id="450" r:id="rId48"/>
    <p:sldId id="444" r:id="rId49"/>
    <p:sldId id="445" r:id="rId50"/>
    <p:sldId id="451" r:id="rId51"/>
    <p:sldId id="461" r:id="rId52"/>
    <p:sldId id="462" r:id="rId53"/>
    <p:sldId id="460" r:id="rId54"/>
    <p:sldId id="463" r:id="rId55"/>
    <p:sldId id="464" r:id="rId56"/>
    <p:sldId id="465" r:id="rId57"/>
    <p:sldId id="467" r:id="rId58"/>
    <p:sldId id="468" r:id="rId59"/>
    <p:sldId id="469" r:id="rId60"/>
    <p:sldId id="470" r:id="rId61"/>
    <p:sldId id="471" r:id="rId62"/>
    <p:sldId id="472" r:id="rId63"/>
    <p:sldId id="473" r:id="rId64"/>
    <p:sldId id="474" r:id="rId65"/>
    <p:sldId id="476" r:id="rId66"/>
    <p:sldId id="477" r:id="rId67"/>
    <p:sldId id="382" r:id="rId68"/>
    <p:sldId id="303" r:id="rId69"/>
    <p:sldId id="478" r:id="rId70"/>
    <p:sldId id="479" r:id="rId71"/>
    <p:sldId id="480" r:id="rId7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ebermann Nina" initials="LN" lastIdx="1" clrIdx="0">
    <p:extLst>
      <p:ext uri="{19B8F6BF-5375-455C-9EA6-DF929625EA0E}">
        <p15:presenceInfo xmlns:p15="http://schemas.microsoft.com/office/powerpoint/2012/main" userId="S-1-5-21-2396798286-4293123898-3964168583-25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66CC"/>
    <a:srgbClr val="FFFFFF"/>
    <a:srgbClr val="7BE1DF"/>
    <a:srgbClr val="00CC66"/>
    <a:srgbClr val="E7A96B"/>
    <a:srgbClr val="8DE561"/>
    <a:srgbClr val="66FFFF"/>
    <a:srgbClr val="808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4675" autoAdjust="0"/>
  </p:normalViewPr>
  <p:slideViewPr>
    <p:cSldViewPr>
      <p:cViewPr varScale="1">
        <p:scale>
          <a:sx n="93" d="100"/>
          <a:sy n="93" d="100"/>
        </p:scale>
        <p:origin x="10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TZ-LiebermannN\AppData\Local\Microsoft\Windows\INetCache\Content.Outlook\PWUC1D30\Kopie%20von%20Finanzen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TZ-LiebermannN\AppData\Local\Microsoft\Windows\INetCache\Content.Outlook\PWUC1D30\Kopie%20von%20Finanzen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TZ-LiebermannN\AppData\Local\Microsoft\Windows\INetCache\Content.Outlook\PWUC1D30\Kopie%20von%20Finanzen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68A7-429A-81DB-A6614468CFC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68A7-429A-81DB-A6614468CFC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8A7-429A-81DB-A6614468CFC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68A7-429A-81DB-A6614468CFC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68A7-429A-81DB-A6614468CFC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B-68A7-429A-81DB-A6614468CFCD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D-68A7-429A-81DB-A6614468CFCD}"/>
              </c:ext>
            </c:extLst>
          </c:dPt>
          <c:dLbls>
            <c:delete val="1"/>
          </c:dLbls>
          <c:cat>
            <c:strRef>
              <c:f>Tabelle1!$B$9:$B$15</c:f>
              <c:strCache>
                <c:ptCount val="7"/>
                <c:pt idx="0">
                  <c:v>EK-Steuer</c:v>
                </c:pt>
                <c:pt idx="1">
                  <c:v>Schlüsselzuw.</c:v>
                </c:pt>
                <c:pt idx="2">
                  <c:v>Finanzzuweisungen</c:v>
                </c:pt>
                <c:pt idx="3">
                  <c:v>Grundsteuer A</c:v>
                </c:pt>
                <c:pt idx="4">
                  <c:v>Grundsteuer B</c:v>
                </c:pt>
                <c:pt idx="5">
                  <c:v>Gewerbesteuer</c:v>
                </c:pt>
                <c:pt idx="6">
                  <c:v>Hundesteuer</c:v>
                </c:pt>
              </c:strCache>
            </c:strRef>
          </c:cat>
          <c:val>
            <c:numRef>
              <c:f>Tabelle1!$I$9:$I$15</c:f>
              <c:numCache>
                <c:formatCode>#,##0.00</c:formatCode>
                <c:ptCount val="7"/>
                <c:pt idx="0">
                  <c:v>1521076</c:v>
                </c:pt>
                <c:pt idx="1">
                  <c:v>1123820</c:v>
                </c:pt>
                <c:pt idx="2">
                  <c:v>202824</c:v>
                </c:pt>
                <c:pt idx="3">
                  <c:v>45000</c:v>
                </c:pt>
                <c:pt idx="4">
                  <c:v>166000</c:v>
                </c:pt>
                <c:pt idx="5">
                  <c:v>480000</c:v>
                </c:pt>
                <c:pt idx="6">
                  <c:v>7750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E-456E-B476-233673D48C1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36156-00BF-4B69-B9EA-2368D9780EFD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07824-986D-4261-A1B6-94A00D3852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80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06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123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9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15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89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6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11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86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46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426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88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228E0-2299-443E-AD7C-C42BC8C376B7}" type="datetimeFigureOut">
              <a:rPr lang="de-DE" smtClean="0"/>
              <a:t>05.03.2026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93558-8E74-48E5-9D2B-0F5DAF3417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74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1272AE9-2C06-4262-ADAB-C02D18D98B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12" y="-1010520"/>
            <a:ext cx="9144000" cy="1214437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8928992" cy="1481393"/>
          </a:xfrm>
        </p:spPr>
        <p:txBody>
          <a:bodyPr>
            <a:normAutofit/>
          </a:bodyPr>
          <a:lstStyle/>
          <a:p>
            <a:r>
              <a:rPr lang="de-DE" sz="3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</p:spTree>
    <p:extLst>
      <p:ext uri="{BB962C8B-B14F-4D97-AF65-F5344CB8AC3E}">
        <p14:creationId xmlns:p14="http://schemas.microsoft.com/office/powerpoint/2010/main" val="207197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6768752" cy="101297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  <a:br>
              <a:rPr lang="de-DE" sz="2400" dirty="0">
                <a:latin typeface="Century Gothic" panose="020B0502020202020204" pitchFamily="34" charset="0"/>
              </a:rPr>
            </a:b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1124744"/>
            <a:ext cx="7859216" cy="50014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>
                <a:latin typeface="Century Gothic" panose="020B0502020202020204" pitchFamily="34" charset="0"/>
              </a:rPr>
              <a:t>Inhalt:</a:t>
            </a: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de-DE" sz="200" dirty="0">
              <a:latin typeface="Century Gothic" panose="020B0502020202020204" pitchFamily="34" charset="0"/>
            </a:endParaRPr>
          </a:p>
          <a:p>
            <a:r>
              <a:rPr lang="de-DE" altLang="de-DE" sz="2800" dirty="0">
                <a:latin typeface="Century Gothic" panose="020B0502020202020204" pitchFamily="34" charset="0"/>
              </a:rPr>
              <a:t>Kläranlage und Kanalisation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Wasserversorgung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Sturzflutrisikomanagement und </a:t>
            </a:r>
            <a:r>
              <a:rPr lang="de-DE" altLang="de-DE" sz="2800" dirty="0" err="1">
                <a:latin typeface="Century Gothic" panose="020B0502020202020204" pitchFamily="34" charset="0"/>
              </a:rPr>
              <a:t>boden:ständig</a:t>
            </a:r>
            <a:endParaRPr lang="de-DE" altLang="de-DE" sz="2800" dirty="0">
              <a:latin typeface="Century Gothic" panose="020B0502020202020204" pitchFamily="34" charset="0"/>
            </a:endParaRPr>
          </a:p>
          <a:p>
            <a:r>
              <a:rPr lang="de-DE" altLang="de-DE" sz="2800" dirty="0">
                <a:latin typeface="Century Gothic" panose="020B0502020202020204" pitchFamily="34" charset="0"/>
              </a:rPr>
              <a:t>Dorferneuerung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Glasfaser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Kat-Schutz und Leuchttürme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Feuerwehren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Kindergarten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Schule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Senioren 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Leben in der Gemeinde </a:t>
            </a:r>
          </a:p>
          <a:p>
            <a:r>
              <a:rPr lang="de-DE" altLang="de-DE" sz="2800" dirty="0">
                <a:latin typeface="Century Gothic" panose="020B0502020202020204" pitchFamily="34" charset="0"/>
              </a:rPr>
              <a:t>Zahlen und Fakten</a:t>
            </a:r>
          </a:p>
          <a:p>
            <a:r>
              <a:rPr lang="de-DE" sz="2800" dirty="0">
                <a:latin typeface="Century Gothic" panose="020B0502020202020204" pitchFamily="34" charset="0"/>
              </a:rPr>
              <a:t>Ihre Fragen</a:t>
            </a:r>
          </a:p>
          <a:p>
            <a:endParaRPr lang="de-D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368" y="476672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008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457E98B-EE77-6AEF-C8CE-881A41F8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253883"/>
            <a:ext cx="7250063" cy="559699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57200" y="1085398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</p:spTree>
    <p:extLst>
      <p:ext uri="{BB962C8B-B14F-4D97-AF65-F5344CB8AC3E}">
        <p14:creationId xmlns:p14="http://schemas.microsoft.com/office/powerpoint/2010/main" val="79090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4AF4-046A-96B9-174B-7E8A8D910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4D5E3-CA6D-222E-4391-3158E5B62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E90BBC7-7ABA-D67B-E9CE-0AEB599A9143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82DBCF9-4431-2BEA-7CE2-EABE49F84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23E74199-A11F-7D81-64CE-EDDAC4AB5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88294"/>
            <a:ext cx="7342856" cy="52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7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D600D-69FF-3D9F-BABA-20AF9DA71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4C0C1-AC71-C499-02D1-66508976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DD8791D-ED9A-60D6-123D-98047606F624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DF7C665-5A3D-2845-7C15-D727BB949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Vogelperspektive, Luftbild enthält.&#10;&#10;KI-generierte Inhalte können fehlerhaft sein.">
            <a:extLst>
              <a:ext uri="{FF2B5EF4-FFF2-40B4-BE49-F238E27FC236}">
                <a16:creationId xmlns:a16="http://schemas.microsoft.com/office/drawing/2014/main" id="{DDC7819D-9927-D874-FC25-29B2700EF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01" y="1380838"/>
            <a:ext cx="7348709" cy="528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41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71E86-F98C-AA8E-518E-A3A8DC10C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9B9EA-CEA0-B2D2-03B5-80BAB84D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F75FF31-72AD-C5E4-7FA2-713CC848068A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7830164-3767-62B5-B290-CCD7F4D90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B3AB4FAE-5083-F3BC-F917-D752C06D9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80838"/>
            <a:ext cx="7342856" cy="52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8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6985A-A400-7BC5-E3D3-97048E87E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A820FA-F00C-E7B5-AC36-93963EE90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40625AB-FDD8-9F37-55B1-52A19641498B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AAE675A-F7FC-1EA8-6169-AF6BFB771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4C8C6409-040F-4E61-C3CD-62EE3422A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600"/>
            <a:ext cx="7272808" cy="53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7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163ED-D165-1C64-E511-7A014B2D3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D6A90-5914-C2C3-19BE-67C3BB78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67217E-EA2E-C3A6-8E9E-FAECE1261945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D1CFE91-2B54-1F56-B367-499F3B556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bild, Luftfotografie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161B8C9A-14A5-A564-6EDB-86B9DB7D0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64" y="1380838"/>
            <a:ext cx="7323384" cy="528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9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4070-3E6D-DBD2-CF7D-6EA94FA3D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2B1A7-DEB8-B2B7-D658-472364C8F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D9E4B8-B85D-9AEA-4649-ED729ACA6A69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C72E155-B911-98FC-27CF-E7D7A0D21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BDF849FF-DB69-4798-6928-280DF1414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27" y="1383192"/>
            <a:ext cx="7368598" cy="52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82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EE65-7D92-499F-E51D-C48828BB5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672B7D-B524-B3B7-6653-74329F233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A009C4A-42A8-1AEE-035A-78EBD0FD834C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296A84C-EC5F-31C8-E6B9-FC8D7127F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 descr="Ein Bild, das Karte, Luftfotografie, Vogelperspektive, Luftbild enthält.&#10;&#10;KI-generierte Inhalte können fehlerhaft sein.">
            <a:extLst>
              <a:ext uri="{FF2B5EF4-FFF2-40B4-BE49-F238E27FC236}">
                <a16:creationId xmlns:a16="http://schemas.microsoft.com/office/drawing/2014/main" id="{CB5C7574-2BC9-0994-AC6D-6A9DAEE0B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2" y="1380837"/>
            <a:ext cx="7352617" cy="53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4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124E-9C3C-DE1B-F9D4-B97A539D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D56DC-3680-8EF1-994F-92836CD4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42165A8-8FBC-7E7E-1693-F85E7C1E38E4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575780A-E611-9A96-84A7-3FFE20D7B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Vogelperspektive, Luftbild enthält.&#10;&#10;KI-generierte Inhalte können fehlerhaft sein.">
            <a:extLst>
              <a:ext uri="{FF2B5EF4-FFF2-40B4-BE49-F238E27FC236}">
                <a16:creationId xmlns:a16="http://schemas.microsoft.com/office/drawing/2014/main" id="{507ABA90-AEFF-3177-BD9B-82C83FB40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73299"/>
            <a:ext cx="7414864" cy="533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31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2FF76-E8FF-9C57-7E85-11A0E12A3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BF7B1A-A15B-D0D3-30EA-8236AC124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71884F4-9E6C-2170-CE8A-0029CC5BAE73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7E540F-E872-D3EE-0009-BF32A9F0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8B0A839D-ECD8-CC53-28B7-442861239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8" y="1367662"/>
            <a:ext cx="7324372" cy="52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13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4565-8E09-6694-597D-BD3E5E30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5B0185-5D51-8392-1633-D20A45C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AEF41A-3DDF-7C29-5F5D-056597267A6C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6C56C5A-B24E-BE58-05AB-C47AB6D2B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B90C7348-08EB-E3B4-6E95-A9D17F37A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5" y="1366713"/>
            <a:ext cx="7347855" cy="531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95C9B-CBA2-26D3-FB70-423DF8FF6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758D4D-5967-9566-3281-929448867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6840760" cy="922114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AA008DB-8609-46F9-FCEA-58CBB8AC41E8}"/>
              </a:ext>
            </a:extLst>
          </p:cNvPr>
          <p:cNvSpPr txBox="1"/>
          <p:nvPr/>
        </p:nvSpPr>
        <p:spPr>
          <a:xfrm>
            <a:off x="755576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 und Kanalisation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B82A681-3482-8BA8-D776-86EE51CC0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41292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 descr="Ein Bild, das Karte, Luftfotografie, Luftbild, Vogelperspektive enthält.&#10;&#10;KI-generierte Inhalte können fehlerhaft sein.">
            <a:extLst>
              <a:ext uri="{FF2B5EF4-FFF2-40B4-BE49-F238E27FC236}">
                <a16:creationId xmlns:a16="http://schemas.microsoft.com/office/drawing/2014/main" id="{8D9194F7-32DC-CE3A-D4DB-E26388286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60" y="1380838"/>
            <a:ext cx="7357380" cy="530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6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66C3A-14B8-7471-8868-D56B825FD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32DBA-9452-187C-72CC-024CCFB69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592B71-7A39-8121-79A8-CD6F09F75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1AA1C16-1AB4-6422-870B-4D78001BE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63" y="2492896"/>
            <a:ext cx="7611800" cy="103854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424CC49-7A39-E049-2541-CC0A569E53A6}"/>
              </a:ext>
            </a:extLst>
          </p:cNvPr>
          <p:cNvSpPr txBox="1"/>
          <p:nvPr/>
        </p:nvSpPr>
        <p:spPr>
          <a:xfrm>
            <a:off x="755576" y="3933056"/>
            <a:ext cx="761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 die Gemeinde Großheirath nach </a:t>
            </a:r>
            <a:r>
              <a:rPr lang="de-DE" dirty="0" err="1"/>
              <a:t>RZWas</a:t>
            </a:r>
            <a:r>
              <a:rPr lang="de-DE" dirty="0"/>
              <a:t> förderfähig ist, muss die Gesamtmaßnahme bis 2028 abgeschlossen sein. (Ende des Förderzeitraums)</a:t>
            </a:r>
          </a:p>
          <a:p>
            <a:endParaRPr lang="de-DE" dirty="0"/>
          </a:p>
          <a:p>
            <a:r>
              <a:rPr lang="de-DE" dirty="0"/>
              <a:t>Die Gesamtkosten betragen nach aktuellem Planungsstand rund 5,1 </a:t>
            </a:r>
            <a:r>
              <a:rPr lang="de-DE" dirty="0" err="1"/>
              <a:t>Mio</a:t>
            </a:r>
            <a:r>
              <a:rPr lang="de-DE" dirty="0"/>
              <a:t> €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8AC32C9-47AA-1714-B720-1C71370CA75B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Kläranlage</a:t>
            </a:r>
          </a:p>
        </p:txBody>
      </p:sp>
    </p:spTree>
    <p:extLst>
      <p:ext uri="{BB962C8B-B14F-4D97-AF65-F5344CB8AC3E}">
        <p14:creationId xmlns:p14="http://schemas.microsoft.com/office/powerpoint/2010/main" val="1957164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AD42-53EB-C7A6-3D55-F0003FD8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64666-49DB-424B-D17F-395E4C932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D809E76-5C9E-29C3-5E9F-04450C4AF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46F38A9-FB83-D954-88E1-78C26DDC5A3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Kanalisation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0F48EB1-3DD0-5EDC-4DB7-8FF1EE0DF9C7}"/>
              </a:ext>
            </a:extLst>
          </p:cNvPr>
          <p:cNvSpPr txBox="1"/>
          <p:nvPr/>
        </p:nvSpPr>
        <p:spPr>
          <a:xfrm>
            <a:off x="755576" y="1772816"/>
            <a:ext cx="7848872" cy="333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dirty="0"/>
              <a:t>Aktuell geplante Maßnahmen: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Erstellung eines Kanalkatasters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Erneuerung Pumpwerke Gleußen und </a:t>
            </a:r>
            <a:r>
              <a:rPr lang="de-DE" dirty="0" err="1"/>
              <a:t>Schenkenau</a:t>
            </a:r>
            <a:endParaRPr lang="de-DE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Neubau Regenüberlaufbecken Gleußen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Neubau Durchlaufbecken Kläranlage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Sanierung Pumpwerke Kaltenbrunn und Lahm</a:t>
            </a:r>
          </a:p>
        </p:txBody>
      </p:sp>
    </p:spTree>
    <p:extLst>
      <p:ext uri="{BB962C8B-B14F-4D97-AF65-F5344CB8AC3E}">
        <p14:creationId xmlns:p14="http://schemas.microsoft.com/office/powerpoint/2010/main" val="2530330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341AD-A74D-F870-6EFD-369A60C79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2AB97-D096-F142-8786-17726F518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F6B7ADE-7B49-DD83-98A8-5E6E85836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9B7D1EA-2BED-1903-A459-CA9409905B9A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Wasserversorgung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2A48A9C-8128-25D2-C44C-D27C23288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49010"/>
            <a:ext cx="8096250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73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6C04-9A12-8C80-7D64-543CC2941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37244-9AA7-4191-F645-E75B9EC1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43EB999-DD50-4056-1D10-25FB15F7F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32B4D35-2C07-7C56-98A1-B6B47F60B0E1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Wasserversorgung</a:t>
            </a:r>
          </a:p>
        </p:txBody>
      </p:sp>
      <p:pic>
        <p:nvPicPr>
          <p:cNvPr id="4" name="Grafik 3" descr="Ein Bild, das Text, Screenshot, Schrift, Dokument enthält.&#10;&#10;KI-generierte Inhalte können fehlerhaft sein.">
            <a:extLst>
              <a:ext uri="{FF2B5EF4-FFF2-40B4-BE49-F238E27FC236}">
                <a16:creationId xmlns:a16="http://schemas.microsoft.com/office/drawing/2014/main" id="{BB05A061-C033-C53E-4299-229E38345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844824"/>
            <a:ext cx="8334672" cy="411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1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45AC3-61BA-C6B4-8C5E-E8DE603CA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2469B-D677-9177-0C53-003917831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5CB05A8-D133-DBB2-DAF9-B18BFBD50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4F57CFD-A2E5-87EC-781E-B79B2BE5E36E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Wasserversorgung</a:t>
            </a:r>
          </a:p>
        </p:txBody>
      </p:sp>
      <p:pic>
        <p:nvPicPr>
          <p:cNvPr id="6" name="Grafik 5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EB6F2E0C-5C9E-718F-772C-D2F7CF3A6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81346"/>
            <a:ext cx="8437948" cy="375023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10E8A69-6135-D93A-9DC5-26265A6D8E85}"/>
              </a:ext>
            </a:extLst>
          </p:cNvPr>
          <p:cNvSpPr txBox="1"/>
          <p:nvPr/>
        </p:nvSpPr>
        <p:spPr>
          <a:xfrm rot="21040295">
            <a:off x="6714510" y="24958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September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F620D45-70D6-D980-3A58-7C065CB9D3E8}"/>
              </a:ext>
            </a:extLst>
          </p:cNvPr>
          <p:cNvSpPr txBox="1"/>
          <p:nvPr/>
        </p:nvSpPr>
        <p:spPr>
          <a:xfrm>
            <a:off x="741742" y="1478047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Zeitplan</a:t>
            </a:r>
          </a:p>
        </p:txBody>
      </p:sp>
    </p:spTree>
    <p:extLst>
      <p:ext uri="{BB962C8B-B14F-4D97-AF65-F5344CB8AC3E}">
        <p14:creationId xmlns:p14="http://schemas.microsoft.com/office/powerpoint/2010/main" val="3931704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BB3B-FFB1-6571-18F8-D8629857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1122C-D887-ED20-5016-1015BB489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AB1EAC-A375-8EA6-DBC5-B5604D926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EA215A1-7015-E58E-54AB-4D945E7E9A5E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Wasserversorgung</a:t>
            </a:r>
          </a:p>
        </p:txBody>
      </p:sp>
      <p:pic>
        <p:nvPicPr>
          <p:cNvPr id="6" name="Grafik 5" descr="Ein Bild, das Text, Screenshot, Zahl, Schrift enthält.&#10;&#10;KI-generierte Inhalte können fehlerhaft sein.">
            <a:extLst>
              <a:ext uri="{FF2B5EF4-FFF2-40B4-BE49-F238E27FC236}">
                <a16:creationId xmlns:a16="http://schemas.microsoft.com/office/drawing/2014/main" id="{64AA98D4-4C54-9543-2B59-251DF7355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8" y="1630424"/>
            <a:ext cx="7931224" cy="489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6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54E92-D201-B246-1677-178021E6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4969A-34A8-4745-D8AA-33B3A6AF3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DF884DA-2A06-ECD5-E8B4-28CB707E5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89F73A1-421A-2646-2B9C-C16DD5F319C4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15C42D3-D17C-801D-99D8-351CCAE07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579020"/>
            <a:ext cx="4565207" cy="525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48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66797-E533-5633-C808-C957CE2DB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3C9B2-863A-75C5-10B4-6C6CE9BD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00D0C40-42C4-45A7-AC37-7BBB2EDE3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FDD71FC-B174-E5D2-86FC-1F906F549716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299297-5B03-394A-9C06-38E5434A6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56" y="1777963"/>
            <a:ext cx="7164288" cy="496859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ACF8041-32B0-4815-8C85-B8D8A2A9E786}"/>
              </a:ext>
            </a:extLst>
          </p:cNvPr>
          <p:cNvSpPr/>
          <p:nvPr/>
        </p:nvSpPr>
        <p:spPr>
          <a:xfrm>
            <a:off x="4355976" y="4149080"/>
            <a:ext cx="201622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671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D504-0394-6252-2A04-B344CD533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178FB-370E-73E8-82C0-647693777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D15EFEB-E6AE-AC30-DCBD-779471933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B4C7F0C-3D90-0BCF-CAC0-5C915319756C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409D74-3646-8F21-FAFE-7F24E4A25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76" y="1602646"/>
            <a:ext cx="7019630" cy="495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90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E5D56-D4FC-A7E7-2D2D-D257C3D13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142C9-86CF-0D92-167B-C344754D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FDA4CF-152C-2B50-06FD-FF0FF02CB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1C70D63-A749-30A0-D9BF-22FCF3A4DF11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D423E3D-283B-83CC-ADF6-0E184A42C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16" y="1466969"/>
            <a:ext cx="7442167" cy="537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19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A4692-A18A-6E38-DA1F-9667AB5C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FFFD0-68A4-6080-DBF8-8C71ACB9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ECE554F-9B95-FCDF-A7AC-4B5214E31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F3E2034-272C-B6B4-A167-DB9786BBEAC4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14455753-D6EE-ED5A-D9E8-01497D5DB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83058"/>
              </p:ext>
            </p:extLst>
          </p:nvPr>
        </p:nvGraphicFramePr>
        <p:xfrm>
          <a:off x="1009936" y="2251733"/>
          <a:ext cx="7013251" cy="2995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4685">
                  <a:extLst>
                    <a:ext uri="{9D8B030D-6E8A-4147-A177-3AD203B41FA5}">
                      <a16:colId xmlns:a16="http://schemas.microsoft.com/office/drawing/2014/main" val="500720259"/>
                    </a:ext>
                  </a:extLst>
                </a:gridCol>
                <a:gridCol w="2544283">
                  <a:extLst>
                    <a:ext uri="{9D8B030D-6E8A-4147-A177-3AD203B41FA5}">
                      <a16:colId xmlns:a16="http://schemas.microsoft.com/office/drawing/2014/main" val="695399976"/>
                    </a:ext>
                  </a:extLst>
                </a:gridCol>
                <a:gridCol w="2544283">
                  <a:extLst>
                    <a:ext uri="{9D8B030D-6E8A-4147-A177-3AD203B41FA5}">
                      <a16:colId xmlns:a16="http://schemas.microsoft.com/office/drawing/2014/main" val="1732286407"/>
                    </a:ext>
                  </a:extLst>
                </a:gridCol>
              </a:tblGrid>
              <a:tr h="4995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0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Fläche in ha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Fläche in %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02899"/>
                  </a:ext>
                </a:extLst>
              </a:tr>
              <a:tr h="7909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Einzugsgebiet Markt Ebensfeld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543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75 %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003557"/>
                  </a:ext>
                </a:extLst>
              </a:tr>
              <a:tr h="7909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Einzugsgebiet Gemeinde Itzgrund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180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25 %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6220582"/>
                  </a:ext>
                </a:extLst>
              </a:tr>
              <a:tr h="7909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Summe/ Gesamt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723 ha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dirty="0">
                          <a:effectLst/>
                        </a:rPr>
                        <a:t>100 %</a:t>
                      </a:r>
                      <a:endParaRPr lang="de-DE" sz="2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620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645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0B964-B4E3-541E-72A2-4E9D17AA7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5FD87-2091-21FD-7DF4-04A39905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532764F-CDFE-0D7C-BB5D-813753909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D7E1529-0458-A352-B829-0B34F0E07FB5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Sturzflutrisikomanagement und </a:t>
            </a:r>
            <a:r>
              <a:rPr lang="de-DE" sz="2000" dirty="0" err="1">
                <a:latin typeface="Century Gothic" panose="020B0502020202020204" pitchFamily="34" charset="0"/>
              </a:rPr>
              <a:t>boden:ständig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7" name="Grafik 6" descr="Ein Bild, das draußen, Gras, Himmel, Herbst enthält.&#10;&#10;KI-generierte Inhalte können fehlerhaft sein.">
            <a:extLst>
              <a:ext uri="{FF2B5EF4-FFF2-40B4-BE49-F238E27FC236}">
                <a16:creationId xmlns:a16="http://schemas.microsoft.com/office/drawing/2014/main" id="{3177D502-472A-EDA8-DCC6-3E3FFC1021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629569"/>
            <a:ext cx="7635455" cy="49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40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38C6-62EF-F9FC-6ABB-36AA2128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30D25-F290-F8AB-9CAB-A815D2DF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273D5D6-33FF-0557-268E-AFFA3889C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8560F05-5B54-A22B-7BD1-0C1EBC4895AB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Dorferneuerung Kaltenbrunn</a:t>
            </a:r>
          </a:p>
        </p:txBody>
      </p:sp>
      <p:pic>
        <p:nvPicPr>
          <p:cNvPr id="8" name="Grafik 7" descr="Ein Bild, das Kleidung, Person, Schuhwerk, draußen enthält.&#10;&#10;KI-generierte Inhalte können fehlerhaft sein.">
            <a:extLst>
              <a:ext uri="{FF2B5EF4-FFF2-40B4-BE49-F238E27FC236}">
                <a16:creationId xmlns:a16="http://schemas.microsoft.com/office/drawing/2014/main" id="{555A01C0-CDDA-CAC3-E2A0-EFACA7FBDF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206"/>
            <a:ext cx="9144000" cy="539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95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A507F-9A54-73A5-8DC8-637384EBF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72C49B-B6BD-89CE-2D56-607B0724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880CADF-9BF0-11DE-5DF1-7F477B5DA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194CFE6-278D-14F4-FDFF-9B3AC141A015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Dorferneuerung Kaltenbrunn</a:t>
            </a:r>
          </a:p>
        </p:txBody>
      </p:sp>
      <p:pic>
        <p:nvPicPr>
          <p:cNvPr id="4" name="Grafik 3" descr="Ein Bild, das draußen, Pflanze, Wolke, Himmel enthält.&#10;&#10;KI-generierte Inhalte können fehlerhaft sein.">
            <a:extLst>
              <a:ext uri="{FF2B5EF4-FFF2-40B4-BE49-F238E27FC236}">
                <a16:creationId xmlns:a16="http://schemas.microsoft.com/office/drawing/2014/main" id="{DD7A1CC4-37BA-01C8-5EB5-21386E4871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04" y="1700808"/>
            <a:ext cx="3828845" cy="5085184"/>
          </a:xfrm>
          <a:prstGeom prst="rect">
            <a:avLst/>
          </a:prstGeom>
        </p:spPr>
      </p:pic>
      <p:pic>
        <p:nvPicPr>
          <p:cNvPr id="6" name="Grafik 5" descr="Ein Bild, das draußen, Baum, Himmel, Pflanze enthält.&#10;&#10;KI-generierte Inhalte können fehlerhaft sein.">
            <a:extLst>
              <a:ext uri="{FF2B5EF4-FFF2-40B4-BE49-F238E27FC236}">
                <a16:creationId xmlns:a16="http://schemas.microsoft.com/office/drawing/2014/main" id="{6B9B9C57-18CA-D149-9EA3-FF7ED74EBC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3810580" cy="506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87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AF6A0-53E8-070F-D068-0F3E1BABD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4F6967-7307-2BEF-F3BF-B5817448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F312E19-5380-7334-D29D-C461CA001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0E79486-907F-919E-004C-408D9B3EA9FD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Dorferneuerung Kaltenbrunn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F7991ED-2794-0A23-540B-DA2EF7DAE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578" y="1416839"/>
            <a:ext cx="1986514" cy="224130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0FFD5DD-09A8-B357-2C5F-1A9F393D5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982" y="3768518"/>
            <a:ext cx="2787407" cy="288032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9680756-5FF2-6194-D17D-606F78257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3658145"/>
            <a:ext cx="2787407" cy="282492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FF9DAD6-575B-D98F-D957-ACD40834A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596" y="1132508"/>
            <a:ext cx="661090" cy="195697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9F24F49F-13AE-1106-F31F-74F956E57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816573"/>
            <a:ext cx="3205837" cy="138222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E976FC3-C751-C9BE-3CBE-7F6C211FA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1072" y="4509120"/>
            <a:ext cx="2481284" cy="224130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7FE14DF-14C6-4B20-5818-4366F5B43F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2993" y="2646045"/>
            <a:ext cx="3644788" cy="156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00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C449-3B11-2E13-B822-2AD6EDE64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63C9E-AC8D-AAEA-6E88-84E4217ED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CE029C2-A3C9-44B2-6D00-75824F3AC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F7645B8-C538-9F76-96C3-A8481BCE395D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Dorferneuerung Kaltenbrunn</a:t>
            </a:r>
          </a:p>
        </p:txBody>
      </p:sp>
      <p:pic>
        <p:nvPicPr>
          <p:cNvPr id="4" name="Grafik 3" descr="Ein Bild, das draußen, Himmel, Baum, Gebäude enthält.&#10;&#10;KI-generierte Inhalte können fehlerhaft sein.">
            <a:extLst>
              <a:ext uri="{FF2B5EF4-FFF2-40B4-BE49-F238E27FC236}">
                <a16:creationId xmlns:a16="http://schemas.microsoft.com/office/drawing/2014/main" id="{8A89EF2A-B400-7F9A-DBBE-A96F350CFE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2" y="1643452"/>
            <a:ext cx="8139405" cy="49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51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334F-1815-4C0F-0A04-939F499C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6EECC-F63A-5A27-1436-F7FC63415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07E15AA-AFA6-EE8C-5B7C-025B7E761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9E65937-4482-A0D0-90AA-282B189D7CB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Dorferneuerung Kaltenbrunn</a:t>
            </a:r>
          </a:p>
        </p:txBody>
      </p:sp>
      <p:pic>
        <p:nvPicPr>
          <p:cNvPr id="10" name="Grafik 9" descr="Ein Bild, das draußen, Gras, Baum, Himmel enthält.&#10;&#10;KI-generierte Inhalte können fehlerhaft sein.">
            <a:extLst>
              <a:ext uri="{FF2B5EF4-FFF2-40B4-BE49-F238E27FC236}">
                <a16:creationId xmlns:a16="http://schemas.microsoft.com/office/drawing/2014/main" id="{B2DEF979-BDC0-B2CE-BE40-49155209DF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95" y="1829242"/>
            <a:ext cx="8149918" cy="475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56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1028F-3E29-3DD3-D9EB-C095A67A8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91880-BC74-59A5-2336-B4DE8041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BF2F493-0C8E-3329-16E7-77A5FFEFC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9816C4F-05ED-AA73-DE57-9BDAC4038FA8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Glasfaser im Wirtschaftlichkeitslückenmodell</a:t>
            </a:r>
          </a:p>
        </p:txBody>
      </p:sp>
      <p:pic>
        <p:nvPicPr>
          <p:cNvPr id="4" name="Grafik 3" descr="Ein Bild, das Person, Kleidung, Im Haus, Mobiliar enthält.&#10;&#10;KI-generierte Inhalte können fehlerhaft sein.">
            <a:extLst>
              <a:ext uri="{FF2B5EF4-FFF2-40B4-BE49-F238E27FC236}">
                <a16:creationId xmlns:a16="http://schemas.microsoft.com/office/drawing/2014/main" id="{7FF6D70F-0800-4C9E-BB48-A8E111D3C7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29569"/>
            <a:ext cx="3415142" cy="453573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2ED7D0-AA0D-BB93-C14B-119A0E081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3131">
            <a:off x="749761" y="2492896"/>
            <a:ext cx="3737172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77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EF204-9080-2378-9ADD-EE2A43159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8943F-51C1-89B9-0AA5-C18B74729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B2ECE2D-1039-3F76-8600-42CB12117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51F0690-6555-0878-94DE-EF03A0E9B6D6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KAT-Schutz und Leuchttürme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7A20E3-9B62-BEB1-C6C9-A16F8FB7B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814521"/>
            <a:ext cx="3340373" cy="478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49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FBE89-3D93-36FE-9C0F-764E8007D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F56F7-D972-3A70-AC00-7159CE91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19E05FA-01BE-844C-DA5E-56B021093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FF1D4A8-55BE-0ED7-C8C0-F7C53A382A9A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KAT-Schutz und Leuchttürme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0A0C5DE-CB7A-C22F-8A80-089A60CE22D8}"/>
              </a:ext>
            </a:extLst>
          </p:cNvPr>
          <p:cNvSpPr txBox="1"/>
          <p:nvPr/>
        </p:nvSpPr>
        <p:spPr>
          <a:xfrm>
            <a:off x="741742" y="2009005"/>
            <a:ext cx="793122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/>
              <a:t>Die Leuchtturmstandorte in unserer Gemeinde sind:</a:t>
            </a:r>
          </a:p>
          <a:p>
            <a:endParaRPr lang="de-DE" sz="2200" b="1" dirty="0"/>
          </a:p>
          <a:p>
            <a:r>
              <a:rPr lang="de-DE" sz="2200" b="1" dirty="0" err="1"/>
              <a:t>Herreth</a:t>
            </a:r>
            <a:r>
              <a:rPr lang="de-DE" sz="2200" b="1" dirty="0"/>
              <a:t>:</a:t>
            </a:r>
            <a:r>
              <a:rPr lang="de-DE" sz="2200" dirty="0"/>
              <a:t> Sozialräume im Feuerwehrgerätehaus</a:t>
            </a:r>
          </a:p>
          <a:p>
            <a:endParaRPr lang="de-DE" sz="2200" dirty="0"/>
          </a:p>
          <a:p>
            <a:r>
              <a:rPr lang="de-DE" sz="2200" b="1" dirty="0"/>
              <a:t>Gleußen:</a:t>
            </a:r>
            <a:r>
              <a:rPr lang="de-DE" sz="2200" dirty="0"/>
              <a:t> Sozialräume im Feuerwehrgerätehaus</a:t>
            </a:r>
          </a:p>
          <a:p>
            <a:endParaRPr lang="de-DE" sz="2200" dirty="0"/>
          </a:p>
          <a:p>
            <a:r>
              <a:rPr lang="de-DE" sz="2200" b="1" dirty="0" err="1"/>
              <a:t>Welsberg</a:t>
            </a:r>
            <a:r>
              <a:rPr lang="de-DE" sz="2200" b="1" dirty="0"/>
              <a:t>:</a:t>
            </a:r>
            <a:r>
              <a:rPr lang="de-DE" sz="2200" dirty="0"/>
              <a:t> Alte Schule</a:t>
            </a:r>
          </a:p>
          <a:p>
            <a:endParaRPr lang="de-DE" sz="2200" dirty="0"/>
          </a:p>
          <a:p>
            <a:r>
              <a:rPr lang="de-DE" sz="2200" b="1" dirty="0"/>
              <a:t>Schottenstein:</a:t>
            </a:r>
            <a:r>
              <a:rPr lang="de-DE" sz="2200" dirty="0"/>
              <a:t> Sozialräume im Feuerwehrgerätehaus</a:t>
            </a:r>
          </a:p>
          <a:p>
            <a:endParaRPr lang="de-DE" sz="2200" dirty="0"/>
          </a:p>
          <a:p>
            <a:r>
              <a:rPr lang="de-DE" sz="2200" b="1" dirty="0"/>
              <a:t>Kaltenbrunn:</a:t>
            </a:r>
            <a:r>
              <a:rPr lang="de-DE" sz="2200" dirty="0"/>
              <a:t> Rathaus bzw. Feuerwehrgerätehaus</a:t>
            </a:r>
          </a:p>
          <a:p>
            <a:endParaRPr lang="de-DE" sz="2200" dirty="0"/>
          </a:p>
          <a:p>
            <a:r>
              <a:rPr lang="de-DE" sz="2200" b="1" dirty="0"/>
              <a:t>Lahm:</a:t>
            </a:r>
            <a:r>
              <a:rPr lang="de-DE" sz="2200" dirty="0"/>
              <a:t> TSV-Sportheim</a:t>
            </a:r>
          </a:p>
        </p:txBody>
      </p:sp>
    </p:spTree>
    <p:extLst>
      <p:ext uri="{BB962C8B-B14F-4D97-AF65-F5344CB8AC3E}">
        <p14:creationId xmlns:p14="http://schemas.microsoft.com/office/powerpoint/2010/main" val="1947911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840CD-D303-CCE8-E7DB-4180F34C5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4FCDC-DCA7-96EE-CD6B-D569A5A3E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CABE45D-3FBA-FACE-F6CF-A9E2A2FAB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F9F97FF-4145-06A0-18FC-39381634572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Fahrzeugweihe </a:t>
            </a:r>
            <a:r>
              <a:rPr lang="de-DE" sz="2000" dirty="0" err="1">
                <a:latin typeface="Century Gothic" panose="020B0502020202020204" pitchFamily="34" charset="0"/>
              </a:rPr>
              <a:t>Herreth</a:t>
            </a:r>
            <a:r>
              <a:rPr lang="de-DE" sz="2000" dirty="0">
                <a:latin typeface="Century Gothic" panose="020B0502020202020204" pitchFamily="34" charset="0"/>
              </a:rPr>
              <a:t> am 18. Mai</a:t>
            </a:r>
          </a:p>
        </p:txBody>
      </p:sp>
      <p:pic>
        <p:nvPicPr>
          <p:cNvPr id="6" name="Grafik 5" descr="Ein Bild, das draußen, Gras, Feuerwehrmann, Kleidung enthält.&#10;&#10;KI-generierte Inhalte können fehlerhaft sein.">
            <a:extLst>
              <a:ext uri="{FF2B5EF4-FFF2-40B4-BE49-F238E27FC236}">
                <a16:creationId xmlns:a16="http://schemas.microsoft.com/office/drawing/2014/main" id="{3CC7B263-BD68-7F4B-D983-BBD806D98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2" y="1797074"/>
            <a:ext cx="8064823" cy="44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78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A4D1E-D11F-9433-95AD-FEA20F85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72288-87AB-72FE-1D61-54BAEC6A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B69514A-EF5E-0F26-09E4-292A52CF8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23C8546-5453-3DB8-E710-7AC430F9235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Fahrzeugweihe </a:t>
            </a:r>
            <a:r>
              <a:rPr lang="de-DE" sz="2000" dirty="0" err="1">
                <a:latin typeface="Century Gothic" panose="020B0502020202020204" pitchFamily="34" charset="0"/>
              </a:rPr>
              <a:t>Herreth</a:t>
            </a:r>
            <a:r>
              <a:rPr lang="de-DE" sz="2000" dirty="0">
                <a:latin typeface="Century Gothic" panose="020B0502020202020204" pitchFamily="34" charset="0"/>
              </a:rPr>
              <a:t> am 18. Mai</a:t>
            </a:r>
          </a:p>
        </p:txBody>
      </p:sp>
      <p:pic>
        <p:nvPicPr>
          <p:cNvPr id="8" name="Grafik 7" descr="Ein Bild, das Kleidung, draußen, Person, Baum enthält.&#10;&#10;KI-generierte Inhalte können fehlerhaft sein.">
            <a:extLst>
              <a:ext uri="{FF2B5EF4-FFF2-40B4-BE49-F238E27FC236}">
                <a16:creationId xmlns:a16="http://schemas.microsoft.com/office/drawing/2014/main" id="{822944CF-BC8C-A2DE-ADE7-9413A1936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017" y="1478047"/>
            <a:ext cx="2790559" cy="370621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88A1D28-058D-D314-8C02-2333E47C0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1478047"/>
            <a:ext cx="2828541" cy="411022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070D9D8-6FBA-D559-DE28-553A410B5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3946440"/>
            <a:ext cx="3143250" cy="2867025"/>
          </a:xfrm>
          <a:prstGeom prst="rect">
            <a:avLst/>
          </a:prstGeom>
        </p:spPr>
      </p:pic>
      <p:pic>
        <p:nvPicPr>
          <p:cNvPr id="16" name="Grafik 15" descr="Ein Bild, das Himmel, draußen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35E765B9-69EB-8E1F-5FDE-EBDE9A1F15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509120"/>
            <a:ext cx="4266109" cy="32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7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61070-6173-B2D8-DB47-0E9BB0B6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D9DB8-E432-A50B-D703-49EBD8DF7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7EDF288-B3C5-77E8-3B10-9456A0AF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1014E07-88A7-062F-8F20-98342E8EDD8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Fahrzeugweihe </a:t>
            </a:r>
            <a:r>
              <a:rPr lang="de-DE" sz="2000" dirty="0" err="1">
                <a:latin typeface="Century Gothic" panose="020B0502020202020204" pitchFamily="34" charset="0"/>
              </a:rPr>
              <a:t>Welsberg</a:t>
            </a:r>
            <a:r>
              <a:rPr lang="de-DE" sz="2000" dirty="0">
                <a:latin typeface="Century Gothic" panose="020B0502020202020204" pitchFamily="34" charset="0"/>
              </a:rPr>
              <a:t> am 24. Mai</a:t>
            </a:r>
          </a:p>
        </p:txBody>
      </p:sp>
      <p:pic>
        <p:nvPicPr>
          <p:cNvPr id="4" name="Grafik 3" descr="Ein Bild, das draußen, Fahrzeug, Transport, Landfahrzeug enthält.&#10;&#10;KI-generierte Inhalte können fehlerhaft sein.">
            <a:extLst>
              <a:ext uri="{FF2B5EF4-FFF2-40B4-BE49-F238E27FC236}">
                <a16:creationId xmlns:a16="http://schemas.microsoft.com/office/drawing/2014/main" id="{64D4444C-AFDF-EEF6-E71F-D789540DC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1856650"/>
            <a:ext cx="8460432" cy="451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27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29DF5-8BB4-DEC9-38EF-5C9CF8504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DA5016-8E9B-5EAB-A38F-AACDBFC8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9A89810-1D0D-8B13-6A2B-DC1D86FE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1EC336B-6C6F-EEB2-5731-7010DB927F55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Fahrzeugweihe </a:t>
            </a:r>
            <a:r>
              <a:rPr lang="de-DE" sz="2000" dirty="0" err="1">
                <a:latin typeface="Century Gothic" panose="020B0502020202020204" pitchFamily="34" charset="0"/>
              </a:rPr>
              <a:t>Welsberg</a:t>
            </a:r>
            <a:r>
              <a:rPr lang="de-DE" sz="2000" dirty="0">
                <a:latin typeface="Century Gothic" panose="020B0502020202020204" pitchFamily="34" charset="0"/>
              </a:rPr>
              <a:t> am 24. Mai</a:t>
            </a:r>
          </a:p>
        </p:txBody>
      </p:sp>
      <p:pic>
        <p:nvPicPr>
          <p:cNvPr id="4" name="Grafik 3" descr="Ein Bild, das Person, Blumenstecken, Blumendesign, Kleidung enthält.&#10;&#10;KI-generierte Inhalte können fehlerhaft sein.">
            <a:extLst>
              <a:ext uri="{FF2B5EF4-FFF2-40B4-BE49-F238E27FC236}">
                <a16:creationId xmlns:a16="http://schemas.microsoft.com/office/drawing/2014/main" id="{8F0A367C-3F38-555D-0511-6114055C6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60" y="1626886"/>
            <a:ext cx="3373903" cy="4481001"/>
          </a:xfrm>
          <a:prstGeom prst="rect">
            <a:avLst/>
          </a:prstGeom>
        </p:spPr>
      </p:pic>
      <p:pic>
        <p:nvPicPr>
          <p:cNvPr id="7" name="Grafik 6" descr="Ein Bild, das Person, Kleidung, Hochzeit, Blumenstecken enthält.&#10;&#10;KI-generierte Inhalte können fehlerhaft sein.">
            <a:extLst>
              <a:ext uri="{FF2B5EF4-FFF2-40B4-BE49-F238E27FC236}">
                <a16:creationId xmlns:a16="http://schemas.microsoft.com/office/drawing/2014/main" id="{F3A0A47E-F64A-5BF7-4235-440D37459E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26886"/>
            <a:ext cx="3360752" cy="448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74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F24F2-01F8-EEE1-192E-4F44E7D4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76FFA-6491-021D-62F8-31653193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94AFAEA-B983-A09D-272E-A7322F99C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58603C2-BE8F-2E4F-AF28-A82FC427C9ED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MZF Kaltenbrunn</a:t>
            </a:r>
          </a:p>
        </p:txBody>
      </p:sp>
      <p:pic>
        <p:nvPicPr>
          <p:cNvPr id="6" name="Grafik 5" descr="Ein Bild, das Fahrzeug, Transport, Landfahrzeug, Rad enthält.&#10;&#10;KI-generierte Inhalte können fehlerhaft sein.">
            <a:extLst>
              <a:ext uri="{FF2B5EF4-FFF2-40B4-BE49-F238E27FC236}">
                <a16:creationId xmlns:a16="http://schemas.microsoft.com/office/drawing/2014/main" id="{D4D70DB3-E8A8-1AF1-F5F0-3592E26FB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539270"/>
            <a:ext cx="5066743" cy="531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59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50485-1A9D-5D7E-EF66-82A5E3E7C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A4A430-360C-5C63-C3C4-3203FCF94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B83C037-FE99-60CB-A20D-B313A1D51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02C9285-2CDB-3BAB-8B32-7C1CA890BFF7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Jugendfeuerwehr</a:t>
            </a:r>
          </a:p>
        </p:txBody>
      </p:sp>
      <p:pic>
        <p:nvPicPr>
          <p:cNvPr id="4" name="Grafik 3" descr="Ein Bild, das draußen, Himmel, Baum, Pflanze enthält.&#10;&#10;KI-generierte Inhalte können fehlerhaft sein.">
            <a:extLst>
              <a:ext uri="{FF2B5EF4-FFF2-40B4-BE49-F238E27FC236}">
                <a16:creationId xmlns:a16="http://schemas.microsoft.com/office/drawing/2014/main" id="{661B9666-0D2E-E6AD-0F3B-8CB340A886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59265"/>
            <a:ext cx="7568320" cy="539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99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EFC7-B4D7-2065-82FE-536FDFFE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FF12B-C444-2039-24A5-1525081B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4BB01A6-BC62-19C8-67DF-A87020C49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BE2140F-0EA6-60CA-5C06-9D8C26666134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Jugendfeuerwehr</a:t>
            </a:r>
          </a:p>
        </p:txBody>
      </p:sp>
      <p:pic>
        <p:nvPicPr>
          <p:cNvPr id="4" name="Grafik 3" descr="Ein Bild, das Text, Rad, Fahrzeug, Transport enthält.&#10;&#10;KI-generierte Inhalte können fehlerhaft sein.">
            <a:extLst>
              <a:ext uri="{FF2B5EF4-FFF2-40B4-BE49-F238E27FC236}">
                <a16:creationId xmlns:a16="http://schemas.microsoft.com/office/drawing/2014/main" id="{5DC08C51-727F-F7A2-C064-8E6CA7BF9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49861"/>
            <a:ext cx="7956376" cy="529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32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7E571-B70D-A28A-D900-42C41C881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AC62E-714E-448F-2362-370E2F05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060A1E9-ABC0-9F40-49BE-323193813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F570C1A-B6AF-136C-CC0E-DF098A597218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Feuerwehren – Kinderfeuerwehr</a:t>
            </a:r>
          </a:p>
        </p:txBody>
      </p:sp>
      <p:pic>
        <p:nvPicPr>
          <p:cNvPr id="4" name="Grafik 3" descr="Ein Bild, das Person, Kleidung, Gruppe, Schuhwerk enthält.&#10;&#10;KI-generierte Inhalte können fehlerhaft sein.">
            <a:extLst>
              <a:ext uri="{FF2B5EF4-FFF2-40B4-BE49-F238E27FC236}">
                <a16:creationId xmlns:a16="http://schemas.microsoft.com/office/drawing/2014/main" id="{0EE8AB86-DFF2-CE28-C7DF-EAC839C555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34" y="1696200"/>
            <a:ext cx="6516216" cy="488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50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FD96C-D439-0A26-49F6-7E868E77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6D280-A0B5-8A04-C9F4-2064C5701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4D26D4A-4D35-B551-7D5B-DB7E4FD8E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250DF61-B356-A614-D0C3-883A0C415AC3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Kindergarten </a:t>
            </a:r>
            <a:r>
              <a:rPr lang="de-DE" sz="2000" dirty="0" err="1">
                <a:latin typeface="Century Gothic" panose="020B0502020202020204" pitchFamily="34" charset="0"/>
              </a:rPr>
              <a:t>Itzgrundstrolche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D43902A-6DBA-B52E-C098-B4DF93AC6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772847"/>
            <a:ext cx="7454094" cy="49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74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5C6AD-AD94-386A-5214-923D3A1D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D82DC-DE73-1186-6968-1151D3C6F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2927121-AF2A-D720-D089-56DFFD627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6BB81A6-B5DF-9187-42DE-B42F19E45769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Kindergarten – Marion Alt ist neue Leiterin</a:t>
            </a:r>
          </a:p>
        </p:txBody>
      </p:sp>
      <p:pic>
        <p:nvPicPr>
          <p:cNvPr id="8" name="Grafik 7" descr="Ein Bild, das Person, Kleidung, Lächeln, Wand enthält.&#10;&#10;KI-generierte Inhalte können fehlerhaft sein.">
            <a:extLst>
              <a:ext uri="{FF2B5EF4-FFF2-40B4-BE49-F238E27FC236}">
                <a16:creationId xmlns:a16="http://schemas.microsoft.com/office/drawing/2014/main" id="{9C4A7ADC-64C7-28D5-7199-7FECA77E4B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32" y="1768825"/>
            <a:ext cx="4272136" cy="48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07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9586B-266E-1C42-CB29-BB68E6D9A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B71C58-E647-D94E-1264-BCBD2B2D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F24D3B0-24B8-C0BD-B170-5B89E63DF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9297F9F-4209-E28A-EFF3-1E528B1A1D28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Kindergarten </a:t>
            </a:r>
            <a:r>
              <a:rPr lang="de-DE" sz="2000" dirty="0" err="1">
                <a:latin typeface="Century Gothic" panose="020B0502020202020204" pitchFamily="34" charset="0"/>
              </a:rPr>
              <a:t>Itzgrundstrolche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7" name="Grafik 6" descr="Ein Bild, das draußen, Gebäude, Haus, Fenster enthält.&#10;&#10;KI-generierte Inhalte können fehlerhaft sein.">
            <a:extLst>
              <a:ext uri="{FF2B5EF4-FFF2-40B4-BE49-F238E27FC236}">
                <a16:creationId xmlns:a16="http://schemas.microsoft.com/office/drawing/2014/main" id="{57F7EB9B-467F-C308-5326-65EFC757E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7074"/>
            <a:ext cx="9144000" cy="471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62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AF998-CD98-8B83-CD04-ACBC047CB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E046F-BE9F-E55E-FD1F-4F56400FD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1D282C9-1630-72CA-0123-968EE588C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F56B07B-8977-3A95-0C8B-8ED39159E53E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Kindergarten </a:t>
            </a:r>
            <a:r>
              <a:rPr lang="de-DE" sz="2000" dirty="0" err="1">
                <a:latin typeface="Century Gothic" panose="020B0502020202020204" pitchFamily="34" charset="0"/>
              </a:rPr>
              <a:t>Itzgrundstrolche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Im Haus, Wand, Gebäude, Mobiliar enthält.&#10;&#10;KI-generierte Inhalte können fehlerhaft sein.">
            <a:extLst>
              <a:ext uri="{FF2B5EF4-FFF2-40B4-BE49-F238E27FC236}">
                <a16:creationId xmlns:a16="http://schemas.microsoft.com/office/drawing/2014/main" id="{F451C15A-1406-35B5-B862-BCE8DFF15A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81346"/>
            <a:ext cx="2952328" cy="3936437"/>
          </a:xfrm>
          <a:prstGeom prst="rect">
            <a:avLst/>
          </a:prstGeom>
        </p:spPr>
      </p:pic>
      <p:pic>
        <p:nvPicPr>
          <p:cNvPr id="7" name="Grafik 6" descr="Ein Bild, das Im Haus, Wand, Boden, Installationszubehör enthält.&#10;&#10;KI-generierte Inhalte können fehlerhaft sein.">
            <a:extLst>
              <a:ext uri="{FF2B5EF4-FFF2-40B4-BE49-F238E27FC236}">
                <a16:creationId xmlns:a16="http://schemas.microsoft.com/office/drawing/2014/main" id="{9B41F2D2-8CDE-D336-668D-94FA0CBF4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76065"/>
            <a:ext cx="5228079" cy="393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911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6A92-E1DE-F010-A92A-AE7D172B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BC423E-82DC-6241-0700-C422037C6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6DDC173-9AA9-5FF5-20DE-83F7FB6AF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E6DB3F7-E595-3C90-53F5-9A6AD941CAB1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Kindergarten </a:t>
            </a:r>
            <a:r>
              <a:rPr lang="de-DE" sz="2000" dirty="0" err="1">
                <a:latin typeface="Century Gothic" panose="020B0502020202020204" pitchFamily="34" charset="0"/>
              </a:rPr>
              <a:t>Itzgrundstrolche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3A9994D-B05B-3FC4-82D6-E9DC8ADED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634305"/>
            <a:ext cx="7630590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40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63ECC-E8FF-403A-6E23-F8F6A046F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E0CB0-9607-51CF-AD99-1A9602E2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9AE12D1-EDB6-9FE3-3439-139638EF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956AE67-3CC2-F89F-6F22-7A82EBE3A669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7" name="Grafik 6" descr="Ein Bild, das draußen, Himmel, Wolke, Baum enthält.&#10;&#10;KI-generierte Inhalte können fehlerhaft sein.">
            <a:extLst>
              <a:ext uri="{FF2B5EF4-FFF2-40B4-BE49-F238E27FC236}">
                <a16:creationId xmlns:a16="http://schemas.microsoft.com/office/drawing/2014/main" id="{BD2A34F5-31E9-F9AD-AEF8-0557BC254F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4930"/>
            <a:ext cx="9144000" cy="493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18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60F31-B958-0429-BB5B-BBC8F8D57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C7E8C-7F7A-2145-FC6F-F02F2EDD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E7FFB2E-E4BF-EE6C-7766-E789D7891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52655A8-2498-4001-8635-CE1415420A1F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Im Haus, Boden, Mobiliar, Wand enthält.&#10;&#10;KI-generierte Inhalte können fehlerhaft sein.">
            <a:extLst>
              <a:ext uri="{FF2B5EF4-FFF2-40B4-BE49-F238E27FC236}">
                <a16:creationId xmlns:a16="http://schemas.microsoft.com/office/drawing/2014/main" id="{31EFFA8F-309E-C58F-394F-2D5158FC0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6778580" cy="51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441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D9C2B-FAE8-32C2-8656-660854A0C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A0131-3F08-D20C-907C-793FBE75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5672A1A-58DA-68C1-2DCC-E7F05D998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D51F66E-12B5-8115-5898-4F582B33E8BD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6" name="Grafik 5" descr="Ein Bild, das Im Haus, Wand, Vogel, Regale enthält.&#10;&#10;KI-generierte Inhalte können fehlerhaft sein.">
            <a:extLst>
              <a:ext uri="{FF2B5EF4-FFF2-40B4-BE49-F238E27FC236}">
                <a16:creationId xmlns:a16="http://schemas.microsoft.com/office/drawing/2014/main" id="{6FA27809-23BE-5558-B6EC-C383C4E03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48" y="1478047"/>
            <a:ext cx="3085886" cy="4098451"/>
          </a:xfrm>
          <a:prstGeom prst="rect">
            <a:avLst/>
          </a:prstGeom>
        </p:spPr>
      </p:pic>
      <p:pic>
        <p:nvPicPr>
          <p:cNvPr id="8" name="Grafik 7" descr="Ein Bild, das Im Haus, Stuhl, Mobiliar, Wand enthält.&#10;&#10;KI-generierte Inhalte können fehlerhaft sein.">
            <a:extLst>
              <a:ext uri="{FF2B5EF4-FFF2-40B4-BE49-F238E27FC236}">
                <a16:creationId xmlns:a16="http://schemas.microsoft.com/office/drawing/2014/main" id="{DBFE1EEE-962F-E02F-B590-DF4863DAFE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" y="2636912"/>
            <a:ext cx="560582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62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F0AA9-DD70-33E1-3313-9E2D2CD7F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B5FED-EF7C-0B4B-115D-3D862874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ACF28E5-AFF0-0537-251B-BB255462A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FC074CE-9B22-BE68-A467-ED0C719DB6B7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Kleidung, Person, Lächeln, Schuhwerk enthält.&#10;&#10;KI-generierte Inhalte können fehlerhaft sein.">
            <a:extLst>
              <a:ext uri="{FF2B5EF4-FFF2-40B4-BE49-F238E27FC236}">
                <a16:creationId xmlns:a16="http://schemas.microsoft.com/office/drawing/2014/main" id="{EB878360-08CA-B478-EC43-9616FFC8E2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21" y="1658550"/>
            <a:ext cx="6804248" cy="476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385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D138D-2055-1F30-6292-09DD1DB1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7BD2D-EEA8-C6D2-C904-1409A2662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2821C21-A922-2C88-002E-C0CC4CF3C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95B4657-141E-E4E5-2176-6A874BE5C34A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endParaRPr lang="de-DE" sz="2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Menschliches Gesicht, Kleidung, Lächeln, Gruppe enthält.&#10;&#10;KI-generierte Inhalte können fehlerhaft sein.">
            <a:extLst>
              <a:ext uri="{FF2B5EF4-FFF2-40B4-BE49-F238E27FC236}">
                <a16:creationId xmlns:a16="http://schemas.microsoft.com/office/drawing/2014/main" id="{E5E476E1-F218-8251-2655-BBAE245951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31640" y="1772816"/>
            <a:ext cx="6228184" cy="4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623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9D19-4685-B152-D325-79F03BE4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EA9F3E-2237-204E-4CB7-7846E7E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0E1C3D3-59CB-D06B-2F19-DB671D19C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D85F7F5-3BCE-0505-9DA0-ED0CCEA47F53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r>
              <a:rPr lang="de-DE" sz="2000" dirty="0">
                <a:latin typeface="Century Gothic" panose="020B0502020202020204" pitchFamily="34" charset="0"/>
              </a:rPr>
              <a:t> - Mittagsbetreuung</a:t>
            </a:r>
          </a:p>
        </p:txBody>
      </p:sp>
      <p:pic>
        <p:nvPicPr>
          <p:cNvPr id="7" name="Grafik 6" descr="Ein Bild, das Im Haus, Mobiliar, Wand, Tisch enthält.&#10;&#10;KI-generierte Inhalte können fehlerhaft sein.">
            <a:extLst>
              <a:ext uri="{FF2B5EF4-FFF2-40B4-BE49-F238E27FC236}">
                <a16:creationId xmlns:a16="http://schemas.microsoft.com/office/drawing/2014/main" id="{C3E92897-CADE-66D1-581A-01685AEA3F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376" y="2996952"/>
            <a:ext cx="4860032" cy="3645024"/>
          </a:xfrm>
          <a:prstGeom prst="rect">
            <a:avLst/>
          </a:prstGeom>
        </p:spPr>
      </p:pic>
      <p:pic>
        <p:nvPicPr>
          <p:cNvPr id="4" name="Grafik 3" descr="Ein Bild, das Wand, Im Haus, Mobiliar, Tisch enthält.&#10;&#10;KI-generierte Inhalte können fehlerhaft sein.">
            <a:extLst>
              <a:ext uri="{FF2B5EF4-FFF2-40B4-BE49-F238E27FC236}">
                <a16:creationId xmlns:a16="http://schemas.microsoft.com/office/drawing/2014/main" id="{1CDD9BC6-7BF9-14F9-7D61-2FC33F828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4475989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719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7B4C7-1E94-5CB1-ADF4-A445A6DD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65C59-AA98-21E0-0850-5A70714C3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F36F9B6-61B5-8DEC-10CF-AD1A7A7DA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980EFA9-5FC1-4E20-6B96-4B9AA1C54470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Oskar-Schramm-Schule </a:t>
            </a:r>
            <a:r>
              <a:rPr lang="de-DE" sz="2000" dirty="0" err="1">
                <a:latin typeface="Century Gothic" panose="020B0502020202020204" pitchFamily="34" charset="0"/>
              </a:rPr>
              <a:t>Bodelstadt</a:t>
            </a:r>
            <a:r>
              <a:rPr lang="de-DE" sz="2000" dirty="0">
                <a:latin typeface="Century Gothic" panose="020B0502020202020204" pitchFamily="34" charset="0"/>
              </a:rPr>
              <a:t> - Mittagsbetreuung</a:t>
            </a:r>
          </a:p>
        </p:txBody>
      </p:sp>
      <p:pic>
        <p:nvPicPr>
          <p:cNvPr id="4" name="Grafik 3" descr="Ein Bild, das Kleidung, Person, Menschliches Gesicht, Im Haus enthält.&#10;&#10;KI-generierte Inhalte können fehlerhaft sein.">
            <a:extLst>
              <a:ext uri="{FF2B5EF4-FFF2-40B4-BE49-F238E27FC236}">
                <a16:creationId xmlns:a16="http://schemas.microsoft.com/office/drawing/2014/main" id="{FD2A56E7-326C-EB15-8FC6-B804B9E9D5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8" y="1629569"/>
            <a:ext cx="6948264" cy="48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299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4EE77-0BD7-D20B-2EC3-4D8669FC5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27283C-904C-B36A-50F8-2F50C6C3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DA7ED4D-7E15-8839-50DC-8F2366F22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41CFA97-39DD-6C6C-E518-7F3FF38DD43E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Seniorenarbeit</a:t>
            </a:r>
          </a:p>
        </p:txBody>
      </p:sp>
      <p:pic>
        <p:nvPicPr>
          <p:cNvPr id="4" name="Grafik 3" descr="Ein Bild, das Kleidung, Wand, Person, Im Haus enthält.&#10;&#10;KI-generierte Inhalte können fehlerhaft sein.">
            <a:extLst>
              <a:ext uri="{FF2B5EF4-FFF2-40B4-BE49-F238E27FC236}">
                <a16:creationId xmlns:a16="http://schemas.microsoft.com/office/drawing/2014/main" id="{03B307F7-AA97-CE35-77CB-FFB1C602E4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1817166"/>
            <a:ext cx="8100392" cy="456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47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E711F-6D73-8E35-AA4A-EFA00EE1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8189F-C067-C297-CE25-E3EE484B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277B93D-E8E3-A3AD-39C1-B2D4AA9BD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DD31448-CBFE-BD00-FF60-E3AD440BF076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Seniorenarbeit - Häusliche Hilfen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EBB9480-9F67-53C5-08E3-963EF94F2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687176"/>
            <a:ext cx="2916612" cy="366633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CAD119E-AFC8-7896-784B-8FE294F7A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67" y="1678759"/>
            <a:ext cx="2916612" cy="367475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043851E-5CDD-ACF3-D999-6BBF54F43FD4}"/>
              </a:ext>
            </a:extLst>
          </p:cNvPr>
          <p:cNvSpPr txBox="1"/>
          <p:nvPr/>
        </p:nvSpPr>
        <p:spPr>
          <a:xfrm>
            <a:off x="899592" y="5445224"/>
            <a:ext cx="2988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Christina Woitzik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5AEE511-A285-60E3-3CEF-7FBEF928CCB9}"/>
              </a:ext>
            </a:extLst>
          </p:cNvPr>
          <p:cNvSpPr txBox="1"/>
          <p:nvPr/>
        </p:nvSpPr>
        <p:spPr>
          <a:xfrm>
            <a:off x="4820249" y="5445224"/>
            <a:ext cx="298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Annett Langer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08352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FFB9B-9F81-718F-2E46-B40B4F88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6F8F2-1DC8-7C4D-FD23-5FF26CA51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62FF4C0-1E03-7817-D1FB-9C88C4CDD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C25E01B-BB89-0659-8500-31A99D51F1ED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5142" name="Grafik 5141">
            <a:extLst>
              <a:ext uri="{FF2B5EF4-FFF2-40B4-BE49-F238E27FC236}">
                <a16:creationId xmlns:a16="http://schemas.microsoft.com/office/drawing/2014/main" id="{677D64F4-41E8-E14F-E5AC-4E284CFCB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452607"/>
            <a:ext cx="9144000" cy="552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941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95C38-ECCC-61DE-955E-BEBAF5033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FEE6FF-9890-60B4-0D29-8FC778725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A2BA911-9E02-CFF2-4004-90C846ECA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DB73F13-3467-9AEA-4B64-EB80A2201EB2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4" name="Grafik 3" descr="Ein Bild, das draußen, Gras, Himmel, Baum enthält.&#10;&#10;KI-generierte Inhalte können fehlerhaft sein.">
            <a:extLst>
              <a:ext uri="{FF2B5EF4-FFF2-40B4-BE49-F238E27FC236}">
                <a16:creationId xmlns:a16="http://schemas.microsoft.com/office/drawing/2014/main" id="{9B5F89C6-9578-B563-068E-2A990936A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3481"/>
            <a:ext cx="9144000" cy="48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93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9BE47-E3F2-A3AB-8A9D-7640EF187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8243C-5B08-74EB-B913-0034EE9BD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DD34CE0-A48E-F2E3-522A-ED8D0743D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07FD69F-92BD-38F3-10B7-C33FAA83289B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4" name="Grafik 3" descr="Ein Bild, das Person, Kleidung, Lächeln, Blumenstecken enthält.&#10;&#10;KI-generierte Inhalte können fehlerhaft sein.">
            <a:extLst>
              <a:ext uri="{FF2B5EF4-FFF2-40B4-BE49-F238E27FC236}">
                <a16:creationId xmlns:a16="http://schemas.microsoft.com/office/drawing/2014/main" id="{15718225-E4DE-A3E7-CD13-28A838DD9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78" y="1864933"/>
            <a:ext cx="4717291" cy="312813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874859A-58F8-BD5A-ED23-108621AD0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005064"/>
            <a:ext cx="3651645" cy="21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31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04D6C-8063-5F22-613D-52E4299BD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746A6B-7427-A00B-B34A-91D45DB14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A5AE076-BC1C-7FE2-31D4-B11A73A7C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FCEA96A-121B-95BD-E52C-45B5783F38E5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6" name="Grafik 5" descr="Ein Bild, das Person, Lächeln, Kleidung, Menschliches Gesicht enthält.&#10;&#10;KI-generierte Inhalte können fehlerhaft sein.">
            <a:extLst>
              <a:ext uri="{FF2B5EF4-FFF2-40B4-BE49-F238E27FC236}">
                <a16:creationId xmlns:a16="http://schemas.microsoft.com/office/drawing/2014/main" id="{E69D557B-695D-B915-DD27-ACB20EEF7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508117"/>
            <a:ext cx="4567856" cy="537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509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9E43-7162-68BD-67DE-102CE6BB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A2E578-CA8A-EF45-EB25-9829E726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CD9025E-32F4-9C0A-B6BA-D61AE39D7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54C08E6-22EF-3D89-BF48-29FCCF984A24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6" name="Grafik 5" descr="Ein Bild, das draußen, Himmel, Gras, Landschaft enthält.&#10;&#10;KI-generierte Inhalte können fehlerhaft sein.">
            <a:extLst>
              <a:ext uri="{FF2B5EF4-FFF2-40B4-BE49-F238E27FC236}">
                <a16:creationId xmlns:a16="http://schemas.microsoft.com/office/drawing/2014/main" id="{8E4F7DEE-9F10-425E-AEC2-D22C9D1E0F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0" y="1505853"/>
            <a:ext cx="8532440" cy="550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286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3483B-E71A-8346-34B1-B93CA128D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F4003-7E4D-877B-7DFF-6BC6B7837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A4317F9-A9E7-D9AA-7CD1-1735B932E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126FADF-8660-0173-376E-BE2DC200B490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4" name="Grafik 3" descr="Ein Bild, das Karte, Text enthält.&#10;&#10;KI-generierte Inhalte können fehlerhaft sein.">
            <a:extLst>
              <a:ext uri="{FF2B5EF4-FFF2-40B4-BE49-F238E27FC236}">
                <a16:creationId xmlns:a16="http://schemas.microsoft.com/office/drawing/2014/main" id="{62E87EC4-7F05-2311-8C0F-D304204A9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099643" cy="512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53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3A81A-E47B-40C0-31F2-CB8D78D76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420483-DA18-850B-50D6-6CD3D635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6FF0D2D-9982-095A-AEAB-279B8AFB6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235EE3F-20D1-D1E0-7FC0-92CD4E951EA8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4" name="Grafik 3" descr="Ein Bild, das draußen, Text, Himmel, Mobiliar enthält.&#10;&#10;KI-generierte Inhalte können fehlerhaft sein.">
            <a:extLst>
              <a:ext uri="{FF2B5EF4-FFF2-40B4-BE49-F238E27FC236}">
                <a16:creationId xmlns:a16="http://schemas.microsoft.com/office/drawing/2014/main" id="{83A5D219-218D-B0A6-977F-DF9DD5588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79" y="1629569"/>
            <a:ext cx="6918981" cy="501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184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39D1-65A1-26BF-3BC2-6EBEF675D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C1F9E-D76D-FE52-7C82-B02B77A1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B079616-A31A-AF45-04D9-AD5878E96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E9DCEDD-60FC-4480-AA25-3083AF571625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6" name="Grafik 5" descr="Ein Bild, das draußen, Pflanze, Gras, Baum enthält.&#10;&#10;KI-generierte Inhalte können fehlerhaft sein.">
            <a:extLst>
              <a:ext uri="{FF2B5EF4-FFF2-40B4-BE49-F238E27FC236}">
                <a16:creationId xmlns:a16="http://schemas.microsoft.com/office/drawing/2014/main" id="{13729E6E-0F0C-90F1-49A8-DFF5E1D39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5558"/>
            <a:ext cx="6858397" cy="51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928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92CE-A8A6-6365-A07F-6A094668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9F3BA-8C2D-6D58-13B8-C2E500673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2A072AF-9B57-3A93-7BCA-D4667CB03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CEAD755-1810-9202-FE57-8BD8322DE0B3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4" name="Grafik 3" descr="Ein Bild, das draußen, Pflanze, Baum, Gebäude enthält.&#10;&#10;KI-generierte Inhalte können fehlerhaft sein.">
            <a:extLst>
              <a:ext uri="{FF2B5EF4-FFF2-40B4-BE49-F238E27FC236}">
                <a16:creationId xmlns:a16="http://schemas.microsoft.com/office/drawing/2014/main" id="{5BE2FB9C-41C4-8061-01FB-070250F76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00808"/>
            <a:ext cx="6354341" cy="478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92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7AD0E-3D8E-3481-95CB-367C6DA3A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BE8A9F-B822-CC23-6874-1794EC00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 der Gemeinde Itzgrund 2025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E0B0653-F81A-8FEA-862A-14CF9AD47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50" y="486569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5CBE309-75DA-C7EF-F411-753468EB630B}"/>
              </a:ext>
            </a:extLst>
          </p:cNvPr>
          <p:cNvSpPr txBox="1"/>
          <p:nvPr/>
        </p:nvSpPr>
        <p:spPr>
          <a:xfrm>
            <a:off x="741742" y="1077937"/>
            <a:ext cx="7067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Leben in der Gemeinde</a:t>
            </a:r>
          </a:p>
        </p:txBody>
      </p:sp>
      <p:pic>
        <p:nvPicPr>
          <p:cNvPr id="8" name="Grafik 7" descr="Ein Bild, das draußen, Himmel, Pflanze, Baum enthält.&#10;&#10;KI-generierte Inhalte können fehlerhaft sein.">
            <a:extLst>
              <a:ext uri="{FF2B5EF4-FFF2-40B4-BE49-F238E27FC236}">
                <a16:creationId xmlns:a16="http://schemas.microsoft.com/office/drawing/2014/main" id="{0D3D48AA-70BF-0821-FEC2-F7CF2E9137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69304"/>
            <a:ext cx="3605523" cy="4788585"/>
          </a:xfrm>
          <a:prstGeom prst="rect">
            <a:avLst/>
          </a:prstGeom>
        </p:spPr>
      </p:pic>
      <p:pic>
        <p:nvPicPr>
          <p:cNvPr id="10" name="Grafik 9" descr="Ein Bild, das Grab, Friedhof, draußen, Gras enthält.&#10;&#10;KI-generierte Inhalte können fehlerhaft sein.">
            <a:extLst>
              <a:ext uri="{FF2B5EF4-FFF2-40B4-BE49-F238E27FC236}">
                <a16:creationId xmlns:a16="http://schemas.microsoft.com/office/drawing/2014/main" id="{CE2258FF-FA79-4A9F-7015-E5126C3FE1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893" y="1657824"/>
            <a:ext cx="3605523" cy="47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559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200800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</a:t>
            </a:r>
            <a:r>
              <a:rPr lang="de-DE" sz="25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der Gemeinde Itzgrund 2023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14" y="491960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755576" y="1151950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Finanzen  - Entwicklung des Gesamt-Haushaltes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D682317-EEC1-E87C-9A21-BCC676371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23" y="1916832"/>
            <a:ext cx="7181458" cy="432637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1325C7F-CE33-2BAA-F07E-7EA439D4ADD5}"/>
              </a:ext>
            </a:extLst>
          </p:cNvPr>
          <p:cNvSpPr txBox="1"/>
          <p:nvPr/>
        </p:nvSpPr>
        <p:spPr>
          <a:xfrm>
            <a:off x="3063099" y="6243203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2025</a:t>
            </a:r>
            <a:r>
              <a:rPr lang="de-DE" sz="1400" dirty="0"/>
              <a:t>   6.091.214 €     5.392.926 €</a:t>
            </a:r>
          </a:p>
        </p:txBody>
      </p:sp>
    </p:spTree>
    <p:extLst>
      <p:ext uri="{BB962C8B-B14F-4D97-AF65-F5344CB8AC3E}">
        <p14:creationId xmlns:p14="http://schemas.microsoft.com/office/powerpoint/2010/main" val="37035334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</a:t>
            </a:r>
            <a:r>
              <a:rPr lang="de-DE" sz="25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der Gemeinde Itzgrund 2025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12" y="49355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755576" y="112474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Finanzen  - Allgemeine Deckungsmittel 2025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546395"/>
              </p:ext>
            </p:extLst>
          </p:nvPr>
        </p:nvGraphicFramePr>
        <p:xfrm>
          <a:off x="0" y="2132856"/>
          <a:ext cx="446449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Grafik 12">
            <a:extLst>
              <a:ext uri="{FF2B5EF4-FFF2-40B4-BE49-F238E27FC236}">
                <a16:creationId xmlns:a16="http://schemas.microsoft.com/office/drawing/2014/main" id="{67B4C9C7-907E-1209-E8E5-B795CBD62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988840"/>
            <a:ext cx="4026581" cy="394935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CFAB266F-E0E5-369C-F260-1450707758A0}"/>
              </a:ext>
            </a:extLst>
          </p:cNvPr>
          <p:cNvSpPr txBox="1"/>
          <p:nvPr/>
        </p:nvSpPr>
        <p:spPr>
          <a:xfrm>
            <a:off x="846583" y="1807579"/>
            <a:ext cx="723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   2024					2025</a:t>
            </a:r>
          </a:p>
        </p:txBody>
      </p:sp>
    </p:spTree>
    <p:extLst>
      <p:ext uri="{BB962C8B-B14F-4D97-AF65-F5344CB8AC3E}">
        <p14:creationId xmlns:p14="http://schemas.microsoft.com/office/powerpoint/2010/main" val="7101104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D2C2F7-5AA1-97BD-F79A-9EC53BA7A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FB21D-2CEA-DC34-27A2-8852D8919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</a:t>
            </a:r>
            <a:r>
              <a:rPr lang="de-DE" sz="25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der Gemeinde Itzgrund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360E6-8789-F49B-978C-E8B06CF8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12" y="49355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94329AF-304C-37D7-BD22-157FFC60A442}"/>
              </a:ext>
            </a:extLst>
          </p:cNvPr>
          <p:cNvSpPr txBox="1"/>
          <p:nvPr/>
        </p:nvSpPr>
        <p:spPr>
          <a:xfrm>
            <a:off x="755576" y="112474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Finanzen  Einnahmen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F70F2A74-17A5-74AD-0329-3CD60FB92F78}"/>
              </a:ext>
            </a:extLst>
          </p:cNvPr>
          <p:cNvGraphicFramePr>
            <a:graphicFrameLocks/>
          </p:cNvGraphicFramePr>
          <p:nvPr/>
        </p:nvGraphicFramePr>
        <p:xfrm>
          <a:off x="0" y="2132856"/>
          <a:ext cx="446449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9820E2F3-9DE6-6CF7-E76E-69C30CB8F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782197"/>
              </p:ext>
            </p:extLst>
          </p:nvPr>
        </p:nvGraphicFramePr>
        <p:xfrm>
          <a:off x="755576" y="1959849"/>
          <a:ext cx="7565206" cy="455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2323">
                  <a:extLst>
                    <a:ext uri="{9D8B030D-6E8A-4147-A177-3AD203B41FA5}">
                      <a16:colId xmlns:a16="http://schemas.microsoft.com/office/drawing/2014/main" val="2078835870"/>
                    </a:ext>
                  </a:extLst>
                </a:gridCol>
                <a:gridCol w="69850">
                  <a:extLst>
                    <a:ext uri="{9D8B030D-6E8A-4147-A177-3AD203B41FA5}">
                      <a16:colId xmlns:a16="http://schemas.microsoft.com/office/drawing/2014/main" val="896914410"/>
                    </a:ext>
                  </a:extLst>
                </a:gridCol>
                <a:gridCol w="182765">
                  <a:extLst>
                    <a:ext uri="{9D8B030D-6E8A-4147-A177-3AD203B41FA5}">
                      <a16:colId xmlns:a16="http://schemas.microsoft.com/office/drawing/2014/main" val="523159262"/>
                    </a:ext>
                  </a:extLst>
                </a:gridCol>
                <a:gridCol w="1411895">
                  <a:extLst>
                    <a:ext uri="{9D8B030D-6E8A-4147-A177-3AD203B41FA5}">
                      <a16:colId xmlns:a16="http://schemas.microsoft.com/office/drawing/2014/main" val="1527506846"/>
                    </a:ext>
                  </a:extLst>
                </a:gridCol>
                <a:gridCol w="633911">
                  <a:extLst>
                    <a:ext uri="{9D8B030D-6E8A-4147-A177-3AD203B41FA5}">
                      <a16:colId xmlns:a16="http://schemas.microsoft.com/office/drawing/2014/main" val="2957502368"/>
                    </a:ext>
                  </a:extLst>
                </a:gridCol>
                <a:gridCol w="1483930">
                  <a:extLst>
                    <a:ext uri="{9D8B030D-6E8A-4147-A177-3AD203B41FA5}">
                      <a16:colId xmlns:a16="http://schemas.microsoft.com/office/drawing/2014/main" val="4204215152"/>
                    </a:ext>
                  </a:extLst>
                </a:gridCol>
                <a:gridCol w="1080532">
                  <a:extLst>
                    <a:ext uri="{9D8B030D-6E8A-4147-A177-3AD203B41FA5}">
                      <a16:colId xmlns:a16="http://schemas.microsoft.com/office/drawing/2014/main" val="1402617557"/>
                    </a:ext>
                  </a:extLst>
                </a:gridCol>
              </a:tblGrid>
              <a:tr h="390765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Grundsteuer A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45.000,00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€ 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45.000,00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  <a:effectLst/>
                        </a:rPr>
                        <a:t>€ </a:t>
                      </a:r>
                      <a:endParaRPr lang="de-DE" sz="160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551224"/>
                  </a:ext>
                </a:extLst>
              </a:tr>
              <a:tr h="390765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Grundsteuer B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166.000,00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200.000,00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477900"/>
                  </a:ext>
                </a:extLst>
              </a:tr>
              <a:tr h="390765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Gewerbesteuer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480.000,00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370.000,00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047430"/>
                  </a:ext>
                </a:extLst>
              </a:tr>
              <a:tr h="390765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Einkommensteuerbeteiligung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1.521.076,00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>
                          <a:effectLst/>
                        </a:rPr>
                        <a:t>1.619.680,00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830879"/>
                  </a:ext>
                </a:extLst>
              </a:tr>
              <a:tr h="7145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Umsatzsteuerbeteiligung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39.000,00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39.478,00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89038"/>
                  </a:ext>
                </a:extLst>
              </a:tr>
              <a:tr h="390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Hundesteuer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>
                          <a:effectLst/>
                        </a:rPr>
                        <a:t>7.750,00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7.652,00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6931684"/>
                  </a:ext>
                </a:extLst>
              </a:tr>
              <a:tr h="390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Schlüsselzuweisungen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>
                          <a:effectLst/>
                        </a:rPr>
                        <a:t>1.123.820,00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1.196.724,00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157789"/>
                  </a:ext>
                </a:extLst>
              </a:tr>
              <a:tr h="390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Finanzzuweisungen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>
                          <a:effectLst/>
                        </a:rPr>
                        <a:t>43.692,00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43.692,00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effectLst/>
                        </a:rPr>
                        <a:t>€ </a:t>
                      </a:r>
                      <a:endParaRPr lang="de-DE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652656"/>
                  </a:ext>
                </a:extLst>
              </a:tr>
              <a:tr h="7145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Einkommensteuerersatz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de-DE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107.132,00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117.656,00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451353"/>
                  </a:ext>
                </a:extLst>
              </a:tr>
              <a:tr h="390765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effectLst/>
                        </a:rPr>
                        <a:t>Grunderwerbsteuerbeteiligung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13.000,00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1600" dirty="0">
                          <a:effectLst/>
                        </a:rPr>
                        <a:t>13.000,00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effectLst/>
                        </a:rPr>
                        <a:t>€ </a:t>
                      </a:r>
                      <a:endParaRPr lang="de-D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602407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4C4EA76B-4CFD-05AE-3593-01A83E827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28600" y="1519467"/>
            <a:ext cx="853951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                                                                                              </a:t>
            </a:r>
            <a:r>
              <a:rPr kumimoji="0" lang="de-DE" alt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2024                             2025</a:t>
            </a:r>
            <a:endParaRPr kumimoji="0" lang="de-DE" altLang="de-DE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255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8D730-6E56-77F6-A265-44FFD35F9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7BD82-BFDE-7981-00E3-9E9E259FE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</a:t>
            </a:r>
            <a:r>
              <a:rPr lang="de-DE" sz="25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der Gemeinde Itzgrund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D067E-3E6E-56A0-1ACF-F4078C787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12" y="49355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56CB026-DCC6-D8A7-F867-783E95563F91}"/>
              </a:ext>
            </a:extLst>
          </p:cNvPr>
          <p:cNvSpPr txBox="1"/>
          <p:nvPr/>
        </p:nvSpPr>
        <p:spPr>
          <a:xfrm>
            <a:off x="755576" y="112474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entury Gothic" panose="020B0502020202020204" pitchFamily="34" charset="0"/>
              </a:rPr>
              <a:t>Finanzen  Ausgaben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97374F22-E78C-3E9A-8AA8-49B7A5B13EF0}"/>
              </a:ext>
            </a:extLst>
          </p:cNvPr>
          <p:cNvGraphicFramePr>
            <a:graphicFrameLocks/>
          </p:cNvGraphicFramePr>
          <p:nvPr/>
        </p:nvGraphicFramePr>
        <p:xfrm>
          <a:off x="0" y="2132856"/>
          <a:ext cx="446449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7BD963C0-4AD4-39DB-B3FA-6484E1627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40568" y="2341942"/>
            <a:ext cx="85715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                                                                                            </a:t>
            </a:r>
            <a:r>
              <a:rPr kumimoji="0" lang="de-DE" alt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</a:t>
            </a: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2024                        2025</a:t>
            </a:r>
            <a:endParaRPr kumimoji="0" lang="de-DE" altLang="de-DE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247FB4AA-9586-C451-0559-57ACF3F7D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669255"/>
              </p:ext>
            </p:extLst>
          </p:nvPr>
        </p:nvGraphicFramePr>
        <p:xfrm>
          <a:off x="755576" y="2742051"/>
          <a:ext cx="8136902" cy="1687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203">
                  <a:extLst>
                    <a:ext uri="{9D8B030D-6E8A-4147-A177-3AD203B41FA5}">
                      <a16:colId xmlns:a16="http://schemas.microsoft.com/office/drawing/2014/main" val="784207913"/>
                    </a:ext>
                  </a:extLst>
                </a:gridCol>
                <a:gridCol w="1310405">
                  <a:extLst>
                    <a:ext uri="{9D8B030D-6E8A-4147-A177-3AD203B41FA5}">
                      <a16:colId xmlns:a16="http://schemas.microsoft.com/office/drawing/2014/main" val="3378466100"/>
                    </a:ext>
                  </a:extLst>
                </a:gridCol>
                <a:gridCol w="125250">
                  <a:extLst>
                    <a:ext uri="{9D8B030D-6E8A-4147-A177-3AD203B41FA5}">
                      <a16:colId xmlns:a16="http://schemas.microsoft.com/office/drawing/2014/main" val="1659876951"/>
                    </a:ext>
                  </a:extLst>
                </a:gridCol>
                <a:gridCol w="1501251">
                  <a:extLst>
                    <a:ext uri="{9D8B030D-6E8A-4147-A177-3AD203B41FA5}">
                      <a16:colId xmlns:a16="http://schemas.microsoft.com/office/drawing/2014/main" val="3300697209"/>
                    </a:ext>
                  </a:extLst>
                </a:gridCol>
                <a:gridCol w="674031">
                  <a:extLst>
                    <a:ext uri="{9D8B030D-6E8A-4147-A177-3AD203B41FA5}">
                      <a16:colId xmlns:a16="http://schemas.microsoft.com/office/drawing/2014/main" val="778291153"/>
                    </a:ext>
                  </a:extLst>
                </a:gridCol>
                <a:gridCol w="1577845">
                  <a:extLst>
                    <a:ext uri="{9D8B030D-6E8A-4147-A177-3AD203B41FA5}">
                      <a16:colId xmlns:a16="http://schemas.microsoft.com/office/drawing/2014/main" val="3115336943"/>
                    </a:ext>
                  </a:extLst>
                </a:gridCol>
                <a:gridCol w="1148917">
                  <a:extLst>
                    <a:ext uri="{9D8B030D-6E8A-4147-A177-3AD203B41FA5}">
                      <a16:colId xmlns:a16="http://schemas.microsoft.com/office/drawing/2014/main" val="3003518873"/>
                    </a:ext>
                  </a:extLst>
                </a:gridCol>
              </a:tblGrid>
              <a:tr h="843576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Gewerbesteuerumlage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42.000,00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32.000,00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63473"/>
                  </a:ext>
                </a:extLst>
              </a:tr>
              <a:tr h="843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Kreisumlage</a:t>
                      </a:r>
                      <a:endParaRPr lang="de-DE" sz="2000" b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2000" b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de-DE" sz="2000" b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1.196.200,00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</a:t>
                      </a:r>
                      <a:endParaRPr lang="de-DE" sz="2000" b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1.288.722,00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20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417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862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5C5CB8-63FD-AD8C-E0AF-04908523D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A6624-0724-244B-C26F-87D4D30BA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74638"/>
            <a:ext cx="6984776" cy="1143000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Jahresbericht</a:t>
            </a:r>
            <a:r>
              <a:rPr lang="de-DE" sz="25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der Gemeinde Itzgrund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8AA197-0F6F-86C7-D1BB-DE2E74C4C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12" y="493558"/>
            <a:ext cx="6461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 descr="Ein Bild, das Gras, draußen, Himmel, Baum enthält.&#10;&#10;KI-generierte Inhalte können fehlerhaft sein.">
            <a:extLst>
              <a:ext uri="{FF2B5EF4-FFF2-40B4-BE49-F238E27FC236}">
                <a16:creationId xmlns:a16="http://schemas.microsoft.com/office/drawing/2014/main" id="{E7A3CF7A-3083-FF21-3DEF-6444CA7FA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4" y="1576120"/>
            <a:ext cx="8512572" cy="478832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7325D93-A87E-2FAE-C3D0-9E7078C3FF29}"/>
              </a:ext>
            </a:extLst>
          </p:cNvPr>
          <p:cNvSpPr txBox="1"/>
          <p:nvPr/>
        </p:nvSpPr>
        <p:spPr>
          <a:xfrm>
            <a:off x="755576" y="507792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11747584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Bildschirmpräsentation (4:3)</PresentationFormat>
  <Paragraphs>262</Paragraphs>
  <Slides>71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71</vt:i4>
      </vt:variant>
    </vt:vector>
  </HeadingPairs>
  <TitlesOfParts>
    <vt:vector size="77" baseType="lpstr">
      <vt:lpstr>Aptos</vt:lpstr>
      <vt:lpstr>Arial</vt:lpstr>
      <vt:lpstr>Calibri</vt:lpstr>
      <vt:lpstr>Century Gothic</vt:lpstr>
      <vt:lpstr>Times New Roman</vt:lpstr>
      <vt:lpstr>Larissa</vt:lpstr>
      <vt:lpstr>Jahresbericht der Gemeinde Itzgrund 2025</vt:lpstr>
      <vt:lpstr>Jahresbericht der Gemeinde Itzgrund 2025 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  <vt:lpstr>Jahresbericht der Gemeinde Itzgrund 2023</vt:lpstr>
      <vt:lpstr>Jahresbericht der Gemeinde Itzgrund 2025</vt:lpstr>
      <vt:lpstr>Jahresbericht der Gemeinde Itzgrund 2025</vt:lpstr>
      <vt:lpstr>Jahresbericht der Gemeinde Itzgrund 2025</vt:lpstr>
      <vt:lpstr>Jahresbericht der Gemeinde Itzgrund 2025</vt:lpstr>
    </vt:vector>
  </TitlesOfParts>
  <Company>Gemeinde Itzgrund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Jahresbericht                               der Gemeinde Itzgrund</dc:title>
  <dc:creator>Nina Liebermann</dc:creator>
  <cp:lastModifiedBy>Liebermann</cp:lastModifiedBy>
  <cp:revision>309</cp:revision>
  <dcterms:created xsi:type="dcterms:W3CDTF">2020-12-07T06:50:57Z</dcterms:created>
  <dcterms:modified xsi:type="dcterms:W3CDTF">2026-03-05T16:13:18Z</dcterms:modified>
</cp:coreProperties>
</file>